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542" r:id="rId3"/>
    <p:sldId id="367" r:id="rId4"/>
    <p:sldId id="369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70" r:id="rId14"/>
    <p:sldId id="550" r:id="rId15"/>
    <p:sldId id="468" r:id="rId16"/>
    <p:sldId id="372" r:id="rId17"/>
    <p:sldId id="39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76" d="100"/>
          <a:sy n="76" d="100"/>
        </p:scale>
        <p:origin x="-72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arkin\Documents\Academic%20Showcase\2012-2013\Parent%20Survey%202012-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arkin\Documents\Academic%20Showcase\2012-2013\Parent%20Survey%202012-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arkin\Documents\Academic%20Showcase\2012-2013\Parent%20Survey%202012-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arkin\Documents\Academic%20Showcase\2012-2013\Parent%20Survey%202012-201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arkin\Documents\Academic%20Showcase\2012-2013\Parent%20Survey%202012-201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arkin\Documents\Academic%20Showcase\2012-2013\Parent%20Survey%202012-2013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arkin\Documents\Academic%20Showcase\2012-2013\Parent%20Survey%202012-2013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larkin\Documents\Academic%20Showcase\2012-2013\Parent%20Survey%202012-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1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160"/>
              <a:t>School Climate</a:t>
            </a:r>
          </a:p>
        </c:rich>
      </c:tx>
      <c:layout>
        <c:manualLayout>
          <c:xMode val="edge"/>
          <c:yMode val="edge"/>
          <c:x val="0.416610977975579"/>
          <c:y val="0.013274155896145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59866484080794"/>
          <c:y val="0.166939443535188"/>
          <c:w val="0.892865114686751"/>
          <c:h val="0.551296648126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'Survey Response Averages'!$B$1</c:f>
              <c:strCache>
                <c:ptCount val="1"/>
                <c:pt idx="0">
                  <c:v>Harborside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Averages'!$A$3:$A$7</c:f>
              <c:strCache>
                <c:ptCount val="5"/>
                <c:pt idx="0">
                  <c:v>4. I feel welcome in my child’s school.</c:v>
                </c:pt>
                <c:pt idx="1">
                  <c:v>5. I am treated with respect at our school.</c:v>
                </c:pt>
                <c:pt idx="2">
                  <c:v>6. I am welcomed to visit or observe my child's classroom(s).</c:v>
                </c:pt>
                <c:pt idx="3">
                  <c:v>7. Our school encourages me to volunteer for  school activities and to become involved in  my child’s education.</c:v>
                </c:pt>
                <c:pt idx="4">
                  <c:v>8. My child’s school is receptive to my phone calls</c:v>
                </c:pt>
              </c:strCache>
            </c:strRef>
          </c:cat>
          <c:val>
            <c:numRef>
              <c:f>'Survey Response Averages'!$B$3:$B$7</c:f>
              <c:numCache>
                <c:formatCode>0.00</c:formatCode>
                <c:ptCount val="5"/>
                <c:pt idx="0">
                  <c:v>4.52</c:v>
                </c:pt>
                <c:pt idx="1">
                  <c:v>4.57</c:v>
                </c:pt>
                <c:pt idx="2">
                  <c:v>4.1</c:v>
                </c:pt>
                <c:pt idx="3">
                  <c:v>4.45</c:v>
                </c:pt>
                <c:pt idx="4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'Survey Response Averages'!$C$1</c:f>
              <c:strCache>
                <c:ptCount val="1"/>
                <c:pt idx="0">
                  <c:v>KUSD  Middle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Averages'!$A$3:$A$7</c:f>
              <c:strCache>
                <c:ptCount val="5"/>
                <c:pt idx="0">
                  <c:v>4. I feel welcome in my child’s school.</c:v>
                </c:pt>
                <c:pt idx="1">
                  <c:v>5. I am treated with respect at our school.</c:v>
                </c:pt>
                <c:pt idx="2">
                  <c:v>6. I am welcomed to visit or observe my child's classroom(s).</c:v>
                </c:pt>
                <c:pt idx="3">
                  <c:v>7. Our school encourages me to volunteer for  school activities and to become involved in  my child’s education.</c:v>
                </c:pt>
                <c:pt idx="4">
                  <c:v>8. My child’s school is receptive to my phone calls</c:v>
                </c:pt>
              </c:strCache>
            </c:strRef>
          </c:cat>
          <c:val>
            <c:numRef>
              <c:f>'Survey Response Averages'!$C$3:$C$7</c:f>
              <c:numCache>
                <c:formatCode>General</c:formatCode>
                <c:ptCount val="5"/>
                <c:pt idx="0">
                  <c:v>3.9</c:v>
                </c:pt>
                <c:pt idx="1">
                  <c:v>4.01</c:v>
                </c:pt>
                <c:pt idx="2">
                  <c:v>3.21</c:v>
                </c:pt>
                <c:pt idx="3">
                  <c:v>3.52</c:v>
                </c:pt>
                <c:pt idx="4">
                  <c:v>3.81</c:v>
                </c:pt>
              </c:numCache>
            </c:numRef>
          </c:val>
        </c:ser>
        <c:ser>
          <c:idx val="2"/>
          <c:order val="2"/>
          <c:tx>
            <c:strRef>
              <c:f>'Survey Response Averages'!$D$1</c:f>
              <c:strCache>
                <c:ptCount val="1"/>
                <c:pt idx="0">
                  <c:v>KUSD  High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Averages'!$A$3:$A$7</c:f>
              <c:strCache>
                <c:ptCount val="5"/>
                <c:pt idx="0">
                  <c:v>4. I feel welcome in my child’s school.</c:v>
                </c:pt>
                <c:pt idx="1">
                  <c:v>5. I am treated with respect at our school.</c:v>
                </c:pt>
                <c:pt idx="2">
                  <c:v>6. I am welcomed to visit or observe my child's classroom(s).</c:v>
                </c:pt>
                <c:pt idx="3">
                  <c:v>7. Our school encourages me to volunteer for  school activities and to become involved in  my child’s education.</c:v>
                </c:pt>
                <c:pt idx="4">
                  <c:v>8. My child’s school is receptive to my phone calls</c:v>
                </c:pt>
              </c:strCache>
            </c:strRef>
          </c:cat>
          <c:val>
            <c:numRef>
              <c:f>'Survey Response Averages'!$D$3:$D$7</c:f>
              <c:numCache>
                <c:formatCode>General</c:formatCode>
                <c:ptCount val="5"/>
                <c:pt idx="0">
                  <c:v>3.87</c:v>
                </c:pt>
                <c:pt idx="1">
                  <c:v>3.99</c:v>
                </c:pt>
                <c:pt idx="2">
                  <c:v>3.32</c:v>
                </c:pt>
                <c:pt idx="3">
                  <c:v>3.55</c:v>
                </c:pt>
                <c:pt idx="4">
                  <c:v>3.85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9055800"/>
        <c:axId val="-2079050200"/>
      </c:barChart>
      <c:catAx>
        <c:axId val="-2079055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Questions</a:t>
                </a:r>
              </a:p>
            </c:rich>
          </c:tx>
          <c:layout>
            <c:manualLayout>
              <c:xMode val="edge"/>
              <c:yMode val="edge"/>
              <c:x val="0.492753660491866"/>
              <c:y val="0.9443535672223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9050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79050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Average Score</a:t>
                </a:r>
              </a:p>
            </c:rich>
          </c:tx>
          <c:layout>
            <c:manualLayout>
              <c:xMode val="edge"/>
              <c:yMode val="edge"/>
              <c:x val="0.00356738559853931"/>
              <c:y val="0.39225174728987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9055800"/>
        <c:crosses val="autoZero"/>
        <c:crossBetween val="between"/>
      </c:valAx>
      <c:spPr>
        <a:solidFill>
          <a:schemeClr val="bg1"/>
        </a:solidFill>
      </c:spPr>
    </c:plotArea>
    <c:legend>
      <c:legendPos val="t"/>
      <c:layout>
        <c:manualLayout>
          <c:xMode val="edge"/>
          <c:yMode val="edge"/>
          <c:x val="0.0240545475293849"/>
          <c:y val="0.0894694944250062"/>
          <c:w val="0.964276617596714"/>
          <c:h val="0.0394853984164783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160"/>
              <a:t>Cleanliness/Safety</a:t>
            </a:r>
          </a:p>
        </c:rich>
      </c:tx>
      <c:layout>
        <c:manualLayout>
          <c:xMode val="edge"/>
          <c:yMode val="edge"/>
          <c:x val="0.418060203412074"/>
          <c:y val="0.01963994664601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78855212043774"/>
          <c:y val="0.166939443535188"/>
          <c:w val="0.886677404482956"/>
          <c:h val="0.69885433715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'Survey Response Averages'!$B$1</c:f>
              <c:strCache>
                <c:ptCount val="1"/>
                <c:pt idx="0">
                  <c:v>Harborside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Averages'!$A$10:$A$12</c:f>
              <c:strCache>
                <c:ptCount val="3"/>
                <c:pt idx="0">
                  <c:v>9. Our school is clean and well maintained.                 </c:v>
                </c:pt>
                <c:pt idx="1">
                  <c:v>10. My child feels safe at school.</c:v>
                </c:pt>
                <c:pt idx="2">
                  <c:v>11. My child feels safe going to and from school.       </c:v>
                </c:pt>
              </c:strCache>
            </c:strRef>
          </c:cat>
          <c:val>
            <c:numRef>
              <c:f>'Survey Response Averages'!$B$10:$B$12</c:f>
              <c:numCache>
                <c:formatCode>0.00</c:formatCode>
                <c:ptCount val="3"/>
                <c:pt idx="0">
                  <c:v>4.41</c:v>
                </c:pt>
                <c:pt idx="1">
                  <c:v>4.39</c:v>
                </c:pt>
                <c:pt idx="2">
                  <c:v>4.34</c:v>
                </c:pt>
              </c:numCache>
            </c:numRef>
          </c:val>
        </c:ser>
        <c:ser>
          <c:idx val="1"/>
          <c:order val="1"/>
          <c:tx>
            <c:strRef>
              <c:f>'Survey Response Averages'!$C$1</c:f>
              <c:strCache>
                <c:ptCount val="1"/>
                <c:pt idx="0">
                  <c:v>KUSD  Middle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Averages'!$A$10:$A$12</c:f>
              <c:strCache>
                <c:ptCount val="3"/>
                <c:pt idx="0">
                  <c:v>9. Our school is clean and well maintained.                 </c:v>
                </c:pt>
                <c:pt idx="1">
                  <c:v>10. My child feels safe at school.</c:v>
                </c:pt>
                <c:pt idx="2">
                  <c:v>11. My child feels safe going to and from school.       </c:v>
                </c:pt>
              </c:strCache>
            </c:strRef>
          </c:cat>
          <c:val>
            <c:numRef>
              <c:f>'Survey Response Averages'!$C$10:$C$12</c:f>
              <c:numCache>
                <c:formatCode>General</c:formatCode>
                <c:ptCount val="3"/>
                <c:pt idx="0">
                  <c:v>3.91</c:v>
                </c:pt>
                <c:pt idx="1">
                  <c:v>3.57</c:v>
                </c:pt>
                <c:pt idx="2">
                  <c:v>3.75</c:v>
                </c:pt>
              </c:numCache>
            </c:numRef>
          </c:val>
        </c:ser>
        <c:ser>
          <c:idx val="2"/>
          <c:order val="2"/>
          <c:tx>
            <c:strRef>
              <c:f>'Survey Response Averages'!$D$1</c:f>
              <c:strCache>
                <c:ptCount val="1"/>
                <c:pt idx="0">
                  <c:v>KUSD  High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Averages'!$A$10:$A$12</c:f>
              <c:strCache>
                <c:ptCount val="3"/>
                <c:pt idx="0">
                  <c:v>9. Our school is clean and well maintained.                 </c:v>
                </c:pt>
                <c:pt idx="1">
                  <c:v>10. My child feels safe at school.</c:v>
                </c:pt>
                <c:pt idx="2">
                  <c:v>11. My child feels safe going to and from school.       </c:v>
                </c:pt>
              </c:strCache>
            </c:strRef>
          </c:cat>
          <c:val>
            <c:numRef>
              <c:f>'Survey Response Averages'!$D$10:$D$12</c:f>
              <c:numCache>
                <c:formatCode>General</c:formatCode>
                <c:ptCount val="3"/>
                <c:pt idx="0">
                  <c:v>3.83</c:v>
                </c:pt>
                <c:pt idx="1">
                  <c:v>3.71</c:v>
                </c:pt>
                <c:pt idx="2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8996888"/>
        <c:axId val="-2078991288"/>
      </c:barChart>
      <c:catAx>
        <c:axId val="-2078996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Question</a:t>
                </a:r>
              </a:p>
            </c:rich>
          </c:tx>
          <c:layout>
            <c:manualLayout>
              <c:xMode val="edge"/>
              <c:yMode val="edge"/>
              <c:x val="0.496098143982002"/>
              <c:y val="0.9443535131879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991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78991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Average Score</a:t>
                </a:r>
              </a:p>
            </c:rich>
          </c:tx>
          <c:layout>
            <c:manualLayout>
              <c:xMode val="edge"/>
              <c:yMode val="edge"/>
              <c:x val="0.0137499540493579"/>
              <c:y val="0.435351828706167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9968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337281225188117"/>
          <c:y val="0.0938361152944287"/>
          <c:w val="0.947111454833621"/>
          <c:h val="0.035316380534400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160"/>
              <a:t>Student Achievement/Grading/Assessment</a:t>
            </a:r>
          </a:p>
        </c:rich>
      </c:tx>
      <c:layout>
        <c:manualLayout>
          <c:xMode val="edge"/>
          <c:yMode val="edge"/>
          <c:x val="0.259369306656908"/>
          <c:y val="0.017456882510955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68028604150722"/>
          <c:y val="0.166939443535188"/>
          <c:w val="0.892048857561147"/>
          <c:h val="0.538283287337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'Survey Response Averages'!$B$1</c:f>
              <c:strCache>
                <c:ptCount val="1"/>
                <c:pt idx="0">
                  <c:v>Harborside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Averages'!$A$15:$A$19</c:f>
              <c:strCache>
                <c:ptCount val="5"/>
                <c:pt idx="0">
                  <c:v>12. I am fully informed about the school’s goals for student achievement.</c:v>
                </c:pt>
                <c:pt idx="1">
                  <c:v>13. I feel fully informed about my child’s academic performance.</c:v>
                </c:pt>
                <c:pt idx="2">
                  <c:v>14. Report cards and grades are explained to me and are an accurate reflection of my child’s achievement and progress in school.</c:v>
                </c:pt>
                <c:pt idx="3">
                  <c:v>15. I have an opportunity to discuss how to improve my child’s performance privately with teachers. </c:v>
                </c:pt>
                <c:pt idx="4">
                  <c:v>16. The results of standardized test for my child are clearly explained to me. </c:v>
                </c:pt>
              </c:strCache>
            </c:strRef>
          </c:cat>
          <c:val>
            <c:numRef>
              <c:f>'Survey Response Averages'!$B$15:$B$19</c:f>
              <c:numCache>
                <c:formatCode>0.00</c:formatCode>
                <c:ptCount val="5"/>
                <c:pt idx="0">
                  <c:v>4.39</c:v>
                </c:pt>
                <c:pt idx="1">
                  <c:v>4.34</c:v>
                </c:pt>
                <c:pt idx="2">
                  <c:v>4.2</c:v>
                </c:pt>
                <c:pt idx="3">
                  <c:v>4.319999999999999</c:v>
                </c:pt>
                <c:pt idx="4">
                  <c:v>3.94</c:v>
                </c:pt>
              </c:numCache>
            </c:numRef>
          </c:val>
        </c:ser>
        <c:ser>
          <c:idx val="1"/>
          <c:order val="1"/>
          <c:tx>
            <c:strRef>
              <c:f>'Survey Response Averages'!$C$1</c:f>
              <c:strCache>
                <c:ptCount val="1"/>
                <c:pt idx="0">
                  <c:v>KUSD  Middle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Averages'!$A$15:$A$19</c:f>
              <c:strCache>
                <c:ptCount val="5"/>
                <c:pt idx="0">
                  <c:v>12. I am fully informed about the school’s goals for student achievement.</c:v>
                </c:pt>
                <c:pt idx="1">
                  <c:v>13. I feel fully informed about my child’s academic performance.</c:v>
                </c:pt>
                <c:pt idx="2">
                  <c:v>14. Report cards and grades are explained to me and are an accurate reflection of my child’s achievement and progress in school.</c:v>
                </c:pt>
                <c:pt idx="3">
                  <c:v>15. I have an opportunity to discuss how to improve my child’s performance privately with teachers. </c:v>
                </c:pt>
                <c:pt idx="4">
                  <c:v>16. The results of standardized test for my child are clearly explained to me. </c:v>
                </c:pt>
              </c:strCache>
            </c:strRef>
          </c:cat>
          <c:val>
            <c:numRef>
              <c:f>'Survey Response Averages'!$C$15:$C$19</c:f>
              <c:numCache>
                <c:formatCode>General</c:formatCode>
                <c:ptCount val="5"/>
                <c:pt idx="0">
                  <c:v>3.24</c:v>
                </c:pt>
                <c:pt idx="1">
                  <c:v>3.59</c:v>
                </c:pt>
                <c:pt idx="2">
                  <c:v>3.62</c:v>
                </c:pt>
                <c:pt idx="3">
                  <c:v>3.64</c:v>
                </c:pt>
                <c:pt idx="4">
                  <c:v>3.07</c:v>
                </c:pt>
              </c:numCache>
            </c:numRef>
          </c:val>
        </c:ser>
        <c:ser>
          <c:idx val="2"/>
          <c:order val="2"/>
          <c:tx>
            <c:strRef>
              <c:f>'Survey Response Averages'!$D$1</c:f>
              <c:strCache>
                <c:ptCount val="1"/>
                <c:pt idx="0">
                  <c:v>KUSD  High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Averages'!$A$15:$A$19</c:f>
              <c:strCache>
                <c:ptCount val="5"/>
                <c:pt idx="0">
                  <c:v>12. I am fully informed about the school’s goals for student achievement.</c:v>
                </c:pt>
                <c:pt idx="1">
                  <c:v>13. I feel fully informed about my child’s academic performance.</c:v>
                </c:pt>
                <c:pt idx="2">
                  <c:v>14. Report cards and grades are explained to me and are an accurate reflection of my child’s achievement and progress in school.</c:v>
                </c:pt>
                <c:pt idx="3">
                  <c:v>15. I have an opportunity to discuss how to improve my child’s performance privately with teachers. </c:v>
                </c:pt>
                <c:pt idx="4">
                  <c:v>16. The results of standardized test for my child are clearly explained to me. </c:v>
                </c:pt>
              </c:strCache>
            </c:strRef>
          </c:cat>
          <c:val>
            <c:numRef>
              <c:f>'Survey Response Averages'!$D$15:$D$19</c:f>
              <c:numCache>
                <c:formatCode>General</c:formatCode>
                <c:ptCount val="5"/>
                <c:pt idx="0">
                  <c:v>3.36</c:v>
                </c:pt>
                <c:pt idx="1">
                  <c:v>3.48</c:v>
                </c:pt>
                <c:pt idx="2">
                  <c:v>3.45</c:v>
                </c:pt>
                <c:pt idx="3">
                  <c:v>3.55</c:v>
                </c:pt>
                <c:pt idx="4">
                  <c:v>3.13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8935128"/>
        <c:axId val="-2078929528"/>
      </c:barChart>
      <c:catAx>
        <c:axId val="-2078935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Question</a:t>
                </a:r>
              </a:p>
            </c:rich>
          </c:tx>
          <c:layout>
            <c:manualLayout>
              <c:xMode val="edge"/>
              <c:yMode val="edge"/>
              <c:x val="0.482716822055934"/>
              <c:y val="0.9587501677361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929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78929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Average Score</a:t>
                </a:r>
              </a:p>
            </c:rich>
          </c:tx>
          <c:layout>
            <c:manualLayout>
              <c:xMode val="edge"/>
              <c:yMode val="edge"/>
              <c:x val="0.00644313719127593"/>
              <c:y val="0.37765204977600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935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173732060810787"/>
          <c:y val="0.0938361152944287"/>
          <c:w val="0.963466371271354"/>
          <c:h val="0.035316380534400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160"/>
              <a:t>Curriculum</a:t>
            </a:r>
          </a:p>
        </c:rich>
      </c:tx>
      <c:layout>
        <c:manualLayout>
          <c:xMode val="edge"/>
          <c:yMode val="edge"/>
          <c:x val="0.449275403074616"/>
          <c:y val="0.01963994664601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747301417095"/>
          <c:y val="0.166939443535188"/>
          <c:w val="0.885743211834124"/>
          <c:h val="0.488090945488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'Survey Response Averages'!$B$1</c:f>
              <c:strCache>
                <c:ptCount val="1"/>
                <c:pt idx="0">
                  <c:v>Harborside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Averages'!$A$22:$A$28</c:f>
              <c:strCache>
                <c:ptCount val="7"/>
                <c:pt idx="0">
                  <c:v>17. Our school is helping to teach students to be responsible citizens.</c:v>
                </c:pt>
                <c:pt idx="1">
                  <c:v>18. Our school is helping to teach students to understand and appreciate cultural diversity.</c:v>
                </c:pt>
                <c:pt idx="2">
                  <c:v>19. I understand what my child is learning and how he or she is being taught.</c:v>
                </c:pt>
                <c:pt idx="3">
                  <c:v>20. I am able to assist my child with what he/she   is learning at school.      </c:v>
                </c:pt>
                <c:pt idx="4">
                  <c:v>21. I am pleased with the implementation of block scheduling at the middle and/or high school level.    </c:v>
                </c:pt>
                <c:pt idx="5">
                  <c:v>22. Our school's curriculum helps prepare students for the next grade level and/or further education beyond high school.</c:v>
                </c:pt>
                <c:pt idx="6">
                  <c:v>23. I am pleased with my child’s class size.  </c:v>
                </c:pt>
              </c:strCache>
            </c:strRef>
          </c:cat>
          <c:val>
            <c:numRef>
              <c:f>'Survey Response Averages'!$B$22:$B$28</c:f>
              <c:numCache>
                <c:formatCode>0.00</c:formatCode>
                <c:ptCount val="7"/>
                <c:pt idx="0">
                  <c:v>4.67</c:v>
                </c:pt>
                <c:pt idx="1">
                  <c:v>4.51</c:v>
                </c:pt>
                <c:pt idx="2">
                  <c:v>4.23</c:v>
                </c:pt>
                <c:pt idx="3">
                  <c:v>3.97</c:v>
                </c:pt>
                <c:pt idx="4">
                  <c:v>3.8</c:v>
                </c:pt>
                <c:pt idx="5">
                  <c:v>4.39</c:v>
                </c:pt>
                <c:pt idx="6">
                  <c:v>4.25</c:v>
                </c:pt>
              </c:numCache>
            </c:numRef>
          </c:val>
        </c:ser>
        <c:ser>
          <c:idx val="1"/>
          <c:order val="1"/>
          <c:tx>
            <c:strRef>
              <c:f>'Survey Response Averages'!$C$1</c:f>
              <c:strCache>
                <c:ptCount val="1"/>
                <c:pt idx="0">
                  <c:v>KUSD  Middle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Averages'!$A$22:$A$28</c:f>
              <c:strCache>
                <c:ptCount val="7"/>
                <c:pt idx="0">
                  <c:v>17. Our school is helping to teach students to be responsible citizens.</c:v>
                </c:pt>
                <c:pt idx="1">
                  <c:v>18. Our school is helping to teach students to understand and appreciate cultural diversity.</c:v>
                </c:pt>
                <c:pt idx="2">
                  <c:v>19. I understand what my child is learning and how he or she is being taught.</c:v>
                </c:pt>
                <c:pt idx="3">
                  <c:v>20. I am able to assist my child with what he/she   is learning at school.      </c:v>
                </c:pt>
                <c:pt idx="4">
                  <c:v>21. I am pleased with the implementation of block scheduling at the middle and/or high school level.    </c:v>
                </c:pt>
                <c:pt idx="5">
                  <c:v>22. Our school's curriculum helps prepare students for the next grade level and/or further education beyond high school.</c:v>
                </c:pt>
                <c:pt idx="6">
                  <c:v>23. I am pleased with my child’s class size.  </c:v>
                </c:pt>
              </c:strCache>
            </c:strRef>
          </c:cat>
          <c:val>
            <c:numRef>
              <c:f>'Survey Response Averages'!$C$22:$C$28</c:f>
              <c:numCache>
                <c:formatCode>General</c:formatCode>
                <c:ptCount val="7"/>
                <c:pt idx="0">
                  <c:v>3.22</c:v>
                </c:pt>
                <c:pt idx="1">
                  <c:v>3.17</c:v>
                </c:pt>
                <c:pt idx="2">
                  <c:v>3.09</c:v>
                </c:pt>
                <c:pt idx="3">
                  <c:v>3.35</c:v>
                </c:pt>
                <c:pt idx="4">
                  <c:v>2.79</c:v>
                </c:pt>
                <c:pt idx="5">
                  <c:v>2.93</c:v>
                </c:pt>
                <c:pt idx="6">
                  <c:v>2.18</c:v>
                </c:pt>
              </c:numCache>
            </c:numRef>
          </c:val>
        </c:ser>
        <c:ser>
          <c:idx val="2"/>
          <c:order val="2"/>
          <c:tx>
            <c:strRef>
              <c:f>'Survey Response Averages'!$D$1</c:f>
              <c:strCache>
                <c:ptCount val="1"/>
                <c:pt idx="0">
                  <c:v>KUSD  High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Averages'!$A$22:$A$28</c:f>
              <c:strCache>
                <c:ptCount val="7"/>
                <c:pt idx="0">
                  <c:v>17. Our school is helping to teach students to be responsible citizens.</c:v>
                </c:pt>
                <c:pt idx="1">
                  <c:v>18. Our school is helping to teach students to understand and appreciate cultural diversity.</c:v>
                </c:pt>
                <c:pt idx="2">
                  <c:v>19. I understand what my child is learning and how he or she is being taught.</c:v>
                </c:pt>
                <c:pt idx="3">
                  <c:v>20. I am able to assist my child with what he/she   is learning at school.      </c:v>
                </c:pt>
                <c:pt idx="4">
                  <c:v>21. I am pleased with the implementation of block scheduling at the middle and/or high school level.    </c:v>
                </c:pt>
                <c:pt idx="5">
                  <c:v>22. Our school's curriculum helps prepare students for the next grade level and/or further education beyond high school.</c:v>
                </c:pt>
                <c:pt idx="6">
                  <c:v>23. I am pleased with my child’s class size.  </c:v>
                </c:pt>
              </c:strCache>
            </c:strRef>
          </c:cat>
          <c:val>
            <c:numRef>
              <c:f>'Survey Response Averages'!$D$22:$D$28</c:f>
              <c:numCache>
                <c:formatCode>General</c:formatCode>
                <c:ptCount val="7"/>
                <c:pt idx="0">
                  <c:v>3.36</c:v>
                </c:pt>
                <c:pt idx="1">
                  <c:v>3.36</c:v>
                </c:pt>
                <c:pt idx="2">
                  <c:v>3.21</c:v>
                </c:pt>
                <c:pt idx="3">
                  <c:v>3.23</c:v>
                </c:pt>
                <c:pt idx="4">
                  <c:v>2.73</c:v>
                </c:pt>
                <c:pt idx="5">
                  <c:v>3.08</c:v>
                </c:pt>
                <c:pt idx="6">
                  <c:v>2.81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8872824"/>
        <c:axId val="-2078867224"/>
      </c:barChart>
      <c:catAx>
        <c:axId val="-2078872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Question</a:t>
                </a:r>
              </a:p>
            </c:rich>
          </c:tx>
          <c:layout>
            <c:manualLayout>
              <c:xMode val="edge"/>
              <c:yMode val="edge"/>
              <c:x val="0.461328116310706"/>
              <c:y val="0.9505168864677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867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788672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Average Score</a:t>
                </a:r>
              </a:p>
            </c:rich>
          </c:tx>
          <c:layout>
            <c:manualLayout>
              <c:xMode val="edge"/>
              <c:yMode val="edge"/>
              <c:x val="0.00646815743468503"/>
              <c:y val="0.303863403823366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872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242694219542731"/>
          <c:y val="0.0982023626091423"/>
          <c:w val="0.973006128670714"/>
          <c:h val="0.035316380534400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160"/>
              <a:t>Cummunication/Follow Up</a:t>
            </a:r>
          </a:p>
        </c:rich>
      </c:tx>
      <c:layout>
        <c:manualLayout>
          <c:xMode val="edge"/>
          <c:yMode val="edge"/>
          <c:x val="0.383500557413601"/>
          <c:y val="0.01963994664601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61937174732953"/>
          <c:y val="0.166939443535188"/>
          <c:w val="0.892658034114022"/>
          <c:h val="0.501097023888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'Survey Response Averages'!$B$1</c:f>
              <c:strCache>
                <c:ptCount val="1"/>
                <c:pt idx="0">
                  <c:v>Harborside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Averages'!$A$31:$A$37</c:f>
              <c:strCache>
                <c:ptCount val="7"/>
                <c:pt idx="0">
                  <c:v>24. I hear from my child’s teacher(s) if he/she   is doing something well.</c:v>
                </c:pt>
                <c:pt idx="1">
                  <c:v>25. I am notified promptly if my child has difficulties at school or falls behind.</c:v>
                </c:pt>
                <c:pt idx="2">
                  <c:v>26. Newsletters provide adequate information to keep me informed of important dates,  activities and events.</c:v>
                </c:pt>
                <c:pt idx="3">
                  <c:v>27. I am regularly informed about my child’s progress in school.</c:v>
                </c:pt>
                <c:pt idx="4">
                  <c:v>28. My child’s teachers are approachable and available when I have concerns.</c:v>
                </c:pt>
                <c:pt idx="5">
                  <c:v>29. The school principal is approachable and available when I have concerns.</c:v>
                </c:pt>
                <c:pt idx="6">
                  <c:v>30. School documents are translated and I am  provided with an interpreter when needed.</c:v>
                </c:pt>
              </c:strCache>
            </c:strRef>
          </c:cat>
          <c:val>
            <c:numRef>
              <c:f>'Survey Response Averages'!$B$31:$B$37</c:f>
              <c:numCache>
                <c:formatCode>0.00</c:formatCode>
                <c:ptCount val="7"/>
                <c:pt idx="0">
                  <c:v>3.45</c:v>
                </c:pt>
                <c:pt idx="1">
                  <c:v>3.5</c:v>
                </c:pt>
                <c:pt idx="2">
                  <c:v>4.619999999999999</c:v>
                </c:pt>
                <c:pt idx="3">
                  <c:v>3.97</c:v>
                </c:pt>
                <c:pt idx="4">
                  <c:v>4.4</c:v>
                </c:pt>
                <c:pt idx="5">
                  <c:v>4.55</c:v>
                </c:pt>
                <c:pt idx="6">
                  <c:v>3.37</c:v>
                </c:pt>
              </c:numCache>
            </c:numRef>
          </c:val>
        </c:ser>
        <c:ser>
          <c:idx val="1"/>
          <c:order val="1"/>
          <c:tx>
            <c:strRef>
              <c:f>'Survey Response Averages'!$C$1</c:f>
              <c:strCache>
                <c:ptCount val="1"/>
                <c:pt idx="0">
                  <c:v>KUSD  Middle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Averages'!$A$31:$A$37</c:f>
              <c:strCache>
                <c:ptCount val="7"/>
                <c:pt idx="0">
                  <c:v>24. I hear from my child’s teacher(s) if he/she   is doing something well.</c:v>
                </c:pt>
                <c:pt idx="1">
                  <c:v>25. I am notified promptly if my child has difficulties at school or falls behind.</c:v>
                </c:pt>
                <c:pt idx="2">
                  <c:v>26. Newsletters provide adequate information to keep me informed of important dates,  activities and events.</c:v>
                </c:pt>
                <c:pt idx="3">
                  <c:v>27. I am regularly informed about my child’s progress in school.</c:v>
                </c:pt>
                <c:pt idx="4">
                  <c:v>28. My child’s teachers are approachable and available when I have concerns.</c:v>
                </c:pt>
                <c:pt idx="5">
                  <c:v>29. The school principal is approachable and available when I have concerns.</c:v>
                </c:pt>
                <c:pt idx="6">
                  <c:v>30. School documents are translated and I am  provided with an interpreter when needed.</c:v>
                </c:pt>
              </c:strCache>
            </c:strRef>
          </c:cat>
          <c:val>
            <c:numRef>
              <c:f>'Survey Response Averages'!$C$31:$C$37</c:f>
              <c:numCache>
                <c:formatCode>General</c:formatCode>
                <c:ptCount val="7"/>
                <c:pt idx="0">
                  <c:v>2.53</c:v>
                </c:pt>
                <c:pt idx="1">
                  <c:v>2.75</c:v>
                </c:pt>
                <c:pt idx="2">
                  <c:v>3.45</c:v>
                </c:pt>
                <c:pt idx="3">
                  <c:v>3.12</c:v>
                </c:pt>
                <c:pt idx="4">
                  <c:v>3.53</c:v>
                </c:pt>
                <c:pt idx="5">
                  <c:v>3.19</c:v>
                </c:pt>
                <c:pt idx="6">
                  <c:v>2.88</c:v>
                </c:pt>
              </c:numCache>
            </c:numRef>
          </c:val>
        </c:ser>
        <c:ser>
          <c:idx val="2"/>
          <c:order val="2"/>
          <c:tx>
            <c:strRef>
              <c:f>'Survey Response Averages'!$D$1</c:f>
              <c:strCache>
                <c:ptCount val="1"/>
                <c:pt idx="0">
                  <c:v>KUSD  High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Averages'!$A$31:$A$37</c:f>
              <c:strCache>
                <c:ptCount val="7"/>
                <c:pt idx="0">
                  <c:v>24. I hear from my child’s teacher(s) if he/she   is doing something well.</c:v>
                </c:pt>
                <c:pt idx="1">
                  <c:v>25. I am notified promptly if my child has difficulties at school or falls behind.</c:v>
                </c:pt>
                <c:pt idx="2">
                  <c:v>26. Newsletters provide adequate information to keep me informed of important dates,  activities and events.</c:v>
                </c:pt>
                <c:pt idx="3">
                  <c:v>27. I am regularly informed about my child’s progress in school.</c:v>
                </c:pt>
                <c:pt idx="4">
                  <c:v>28. My child’s teachers are approachable and available when I have concerns.</c:v>
                </c:pt>
                <c:pt idx="5">
                  <c:v>29. The school principal is approachable and available when I have concerns.</c:v>
                </c:pt>
                <c:pt idx="6">
                  <c:v>30. School documents are translated and I am  provided with an interpreter when needed.</c:v>
                </c:pt>
              </c:strCache>
            </c:strRef>
          </c:cat>
          <c:val>
            <c:numRef>
              <c:f>'Survey Response Averages'!$D$31:$D$37</c:f>
              <c:numCache>
                <c:formatCode>General</c:formatCode>
                <c:ptCount val="7"/>
                <c:pt idx="0">
                  <c:v>2.57</c:v>
                </c:pt>
                <c:pt idx="1">
                  <c:v>2.66</c:v>
                </c:pt>
                <c:pt idx="2">
                  <c:v>3.56</c:v>
                </c:pt>
                <c:pt idx="3">
                  <c:v>3.05</c:v>
                </c:pt>
                <c:pt idx="4">
                  <c:v>3.48</c:v>
                </c:pt>
                <c:pt idx="5">
                  <c:v>3.49</c:v>
                </c:pt>
                <c:pt idx="6">
                  <c:v>2.93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5808856"/>
        <c:axId val="-2117308648"/>
      </c:barChart>
      <c:catAx>
        <c:axId val="-2095808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Question</a:t>
                </a:r>
              </a:p>
            </c:rich>
          </c:tx>
          <c:layout>
            <c:manualLayout>
              <c:xMode val="edge"/>
              <c:yMode val="edge"/>
              <c:x val="0.496098104793757"/>
              <c:y val="0.9443535131879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17308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17308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Average Score</a:t>
                </a:r>
              </a:p>
            </c:rich>
          </c:tx>
          <c:layout>
            <c:manualLayout>
              <c:xMode val="edge"/>
              <c:yMode val="edge"/>
              <c:x val="0.00641727968147204"/>
              <c:y val="0.36455762752306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958088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173581945379504"/>
          <c:y val="0.0916557807323265"/>
          <c:w val="0.972046717208676"/>
          <c:h val="0.028347489350716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160"/>
              <a:t>Expectations</a:t>
            </a:r>
          </a:p>
        </c:rich>
      </c:tx>
      <c:layout>
        <c:manualLayout>
          <c:xMode val="edge"/>
          <c:yMode val="edge"/>
          <c:x val="0.440356791338583"/>
          <c:y val="0.01963994664601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25353663419191"/>
          <c:y val="0.166939443535188"/>
          <c:w val="0.896316339694826"/>
          <c:h val="0.69885433715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'Survey Response Averages'!$B$1</c:f>
              <c:strCache>
                <c:ptCount val="1"/>
                <c:pt idx="0">
                  <c:v>Harborside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Averages'!$A$40:$A$42</c:f>
              <c:strCache>
                <c:ptCount val="3"/>
                <c:pt idx="0">
                  <c:v>31. Teachers at our school believe all students can learn.</c:v>
                </c:pt>
                <c:pt idx="1">
                  <c:v>32. Student discipline is handled fairly and appropriately.</c:v>
                </c:pt>
                <c:pt idx="2">
                  <c:v>33. Teachers in our school are concerned about my child as an individual.</c:v>
                </c:pt>
              </c:strCache>
            </c:strRef>
          </c:cat>
          <c:val>
            <c:numRef>
              <c:f>'Survey Response Averages'!$B$40:$B$42</c:f>
              <c:numCache>
                <c:formatCode>General</c:formatCode>
                <c:ptCount val="3"/>
                <c:pt idx="0">
                  <c:v>4.54</c:v>
                </c:pt>
                <c:pt idx="1">
                  <c:v>4.149999999999999</c:v>
                </c:pt>
                <c:pt idx="2">
                  <c:v>4.55</c:v>
                </c:pt>
              </c:numCache>
            </c:numRef>
          </c:val>
        </c:ser>
        <c:ser>
          <c:idx val="1"/>
          <c:order val="1"/>
          <c:tx>
            <c:strRef>
              <c:f>'Survey Response Averages'!$C$1</c:f>
              <c:strCache>
                <c:ptCount val="1"/>
                <c:pt idx="0">
                  <c:v>KUSD  Middle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Averages'!$A$40:$A$42</c:f>
              <c:strCache>
                <c:ptCount val="3"/>
                <c:pt idx="0">
                  <c:v>31. Teachers at our school believe all students can learn.</c:v>
                </c:pt>
                <c:pt idx="1">
                  <c:v>32. Student discipline is handled fairly and appropriately.</c:v>
                </c:pt>
                <c:pt idx="2">
                  <c:v>33. Teachers in our school are concerned about my child as an individual.</c:v>
                </c:pt>
              </c:strCache>
            </c:strRef>
          </c:cat>
          <c:val>
            <c:numRef>
              <c:f>'Survey Response Averages'!$C$40:$C$42</c:f>
              <c:numCache>
                <c:formatCode>General</c:formatCode>
                <c:ptCount val="3"/>
                <c:pt idx="0">
                  <c:v>3.37</c:v>
                </c:pt>
                <c:pt idx="1">
                  <c:v>2.89</c:v>
                </c:pt>
                <c:pt idx="2">
                  <c:v>3.22</c:v>
                </c:pt>
              </c:numCache>
            </c:numRef>
          </c:val>
        </c:ser>
        <c:ser>
          <c:idx val="2"/>
          <c:order val="2"/>
          <c:tx>
            <c:strRef>
              <c:f>'Survey Response Averages'!$D$1</c:f>
              <c:strCache>
                <c:ptCount val="1"/>
                <c:pt idx="0">
                  <c:v>KUSD  High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Averages'!$A$40:$A$42</c:f>
              <c:strCache>
                <c:ptCount val="3"/>
                <c:pt idx="0">
                  <c:v>31. Teachers at our school believe all students can learn.</c:v>
                </c:pt>
                <c:pt idx="1">
                  <c:v>32. Student discipline is handled fairly and appropriately.</c:v>
                </c:pt>
                <c:pt idx="2">
                  <c:v>33. Teachers in our school are concerned about my child as an individual.</c:v>
                </c:pt>
              </c:strCache>
            </c:strRef>
          </c:cat>
          <c:val>
            <c:numRef>
              <c:f>'Survey Response Averages'!$D$40:$D$42</c:f>
              <c:numCache>
                <c:formatCode>General</c:formatCode>
                <c:ptCount val="3"/>
                <c:pt idx="0">
                  <c:v>3.47</c:v>
                </c:pt>
                <c:pt idx="1">
                  <c:v>3.03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8784120"/>
        <c:axId val="-2078778520"/>
      </c:barChart>
      <c:catAx>
        <c:axId val="-2078784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Question</a:t>
                </a:r>
              </a:p>
            </c:rich>
          </c:tx>
          <c:layout>
            <c:manualLayout>
              <c:xMode val="edge"/>
              <c:yMode val="edge"/>
              <c:x val="0.453725254682148"/>
              <c:y val="0.9504383128031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778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78778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Average Score</a:t>
                </a:r>
              </a:p>
            </c:rich>
          </c:tx>
          <c:layout>
            <c:manualLayout>
              <c:xMode val="edge"/>
              <c:yMode val="edge"/>
              <c:x val="0.0122631936632921"/>
              <c:y val="0.4353518351189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7841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08452342569588"/>
          <c:y val="0.0938361152944287"/>
          <c:w val="0.973570888384714"/>
          <c:h val="0.035316380534400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160"/>
              <a:t>Shared Decision-making</a:t>
            </a:r>
          </a:p>
        </c:rich>
      </c:tx>
      <c:layout>
        <c:manualLayout>
          <c:xMode val="edge"/>
          <c:yMode val="edge"/>
          <c:x val="0.392419150731159"/>
          <c:y val="0.01963994664601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41409246921057"/>
          <c:y val="0.166939443535188"/>
          <c:w val="0.894710725261906"/>
          <c:h val="0.647523082917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'Survey Response Averages'!$B$1</c:f>
              <c:strCache>
                <c:ptCount val="1"/>
                <c:pt idx="0">
                  <c:v>Harborside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Averages'!$A$45:$A$47</c:f>
              <c:strCache>
                <c:ptCount val="3"/>
                <c:pt idx="0">
                  <c:v>34. Our community is actively involved in  operating the school.</c:v>
                </c:pt>
                <c:pt idx="1">
                  <c:v>35. The concerns of parents are reflected in   decisions made by our school.</c:v>
                </c:pt>
                <c:pt idx="2">
                  <c:v>36. Students in our school participate in planning student activities.</c:v>
                </c:pt>
              </c:strCache>
            </c:strRef>
          </c:cat>
          <c:val>
            <c:numRef>
              <c:f>'Survey Response Averages'!$B$45:$B$47</c:f>
              <c:numCache>
                <c:formatCode>0.00</c:formatCode>
                <c:ptCount val="3"/>
                <c:pt idx="0">
                  <c:v>4.14</c:v>
                </c:pt>
                <c:pt idx="1">
                  <c:v>4.17</c:v>
                </c:pt>
                <c:pt idx="2">
                  <c:v>4.39</c:v>
                </c:pt>
              </c:numCache>
            </c:numRef>
          </c:val>
        </c:ser>
        <c:ser>
          <c:idx val="1"/>
          <c:order val="1"/>
          <c:tx>
            <c:strRef>
              <c:f>'Survey Response Averages'!$C$1</c:f>
              <c:strCache>
                <c:ptCount val="1"/>
                <c:pt idx="0">
                  <c:v>KUSD  Middle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Averages'!$A$45:$A$47</c:f>
              <c:strCache>
                <c:ptCount val="3"/>
                <c:pt idx="0">
                  <c:v>34. Our community is actively involved in  operating the school.</c:v>
                </c:pt>
                <c:pt idx="1">
                  <c:v>35. The concerns of parents are reflected in   decisions made by our school.</c:v>
                </c:pt>
                <c:pt idx="2">
                  <c:v>36. Students in our school participate in planning student activities.</c:v>
                </c:pt>
              </c:strCache>
            </c:strRef>
          </c:cat>
          <c:val>
            <c:numRef>
              <c:f>'Survey Response Averages'!$C$45:$C$47</c:f>
              <c:numCache>
                <c:formatCode>General</c:formatCode>
                <c:ptCount val="3"/>
                <c:pt idx="0">
                  <c:v>2.86</c:v>
                </c:pt>
                <c:pt idx="1">
                  <c:v>2.57</c:v>
                </c:pt>
                <c:pt idx="2">
                  <c:v>3.09</c:v>
                </c:pt>
              </c:numCache>
            </c:numRef>
          </c:val>
        </c:ser>
        <c:ser>
          <c:idx val="2"/>
          <c:order val="2"/>
          <c:tx>
            <c:strRef>
              <c:f>'Survey Response Averages'!$D$1</c:f>
              <c:strCache>
                <c:ptCount val="1"/>
                <c:pt idx="0">
                  <c:v>KUSD  High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Averages'!$A$45:$A$47</c:f>
              <c:strCache>
                <c:ptCount val="3"/>
                <c:pt idx="0">
                  <c:v>34. Our community is actively involved in  operating the school.</c:v>
                </c:pt>
                <c:pt idx="1">
                  <c:v>35. The concerns of parents are reflected in   decisions made by our school.</c:v>
                </c:pt>
                <c:pt idx="2">
                  <c:v>36. Students in our school participate in planning student activities.</c:v>
                </c:pt>
              </c:strCache>
            </c:strRef>
          </c:cat>
          <c:val>
            <c:numRef>
              <c:f>'Survey Response Averages'!$D$45:$D$47</c:f>
              <c:numCache>
                <c:formatCode>General</c:formatCode>
                <c:ptCount val="3"/>
                <c:pt idx="0">
                  <c:v>3.1</c:v>
                </c:pt>
                <c:pt idx="1">
                  <c:v>2.83</c:v>
                </c:pt>
                <c:pt idx="2">
                  <c:v>3.38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8724488"/>
        <c:axId val="-2078718888"/>
      </c:barChart>
      <c:catAx>
        <c:axId val="-2078724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Question</a:t>
                </a:r>
              </a:p>
            </c:rich>
          </c:tx>
          <c:layout>
            <c:manualLayout>
              <c:xMode val="edge"/>
              <c:yMode val="edge"/>
              <c:x val="0.486126589945488"/>
              <c:y val="0.9505132321581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718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787188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Average Score</a:t>
                </a:r>
              </a:p>
            </c:rich>
          </c:tx>
          <c:layout>
            <c:manualLayout>
              <c:xMode val="edge"/>
              <c:yMode val="edge"/>
              <c:x val="0.0122631936632921"/>
              <c:y val="0.435351835118971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8724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167845525719541"/>
          <c:y val="0.0895997128680697"/>
          <c:w val="0.973884738766628"/>
          <c:h val="0.035316380534400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2160"/>
              <a:t>Other</a:t>
            </a:r>
          </a:p>
        </c:rich>
      </c:tx>
      <c:layout>
        <c:manualLayout>
          <c:xMode val="edge"/>
          <c:yMode val="edge"/>
          <c:x val="0.472686733556299"/>
          <c:y val="0.019639934533551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4646039766202"/>
          <c:y val="0.166939443535188"/>
          <c:w val="0.884205630647961"/>
          <c:h val="0.587561374795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'Survey Response Averages'!$B$1</c:f>
              <c:strCache>
                <c:ptCount val="1"/>
                <c:pt idx="0">
                  <c:v>Harborside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Averages'!$A$50:$A$52</c:f>
              <c:strCache>
                <c:ptCount val="3"/>
                <c:pt idx="0">
                  <c:v>37. Our school is able to meet the requirements of students with exceptional needs (i.e. gifted, learning and/or physically challenged, limited  English proficiency, etc.)</c:v>
                </c:pt>
                <c:pt idx="1">
                  <c:v>38. I am pleased with the level of busing service my child receives.</c:v>
                </c:pt>
                <c:pt idx="2">
                  <c:v>39. Extra-curricular activities in our school offer equal opportunities to boys and girls.</c:v>
                </c:pt>
              </c:strCache>
            </c:strRef>
          </c:cat>
          <c:val>
            <c:numRef>
              <c:f>'Survey Response Averages'!$B$50:$B$52</c:f>
              <c:numCache>
                <c:formatCode>0.00</c:formatCode>
                <c:ptCount val="3"/>
                <c:pt idx="0">
                  <c:v>3.75</c:v>
                </c:pt>
                <c:pt idx="1">
                  <c:v>3.34</c:v>
                </c:pt>
                <c:pt idx="2">
                  <c:v>4.26</c:v>
                </c:pt>
              </c:numCache>
            </c:numRef>
          </c:val>
        </c:ser>
        <c:ser>
          <c:idx val="1"/>
          <c:order val="1"/>
          <c:tx>
            <c:strRef>
              <c:f>'Survey Response Averages'!$C$1</c:f>
              <c:strCache>
                <c:ptCount val="1"/>
                <c:pt idx="0">
                  <c:v>KUSD  Middle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Averages'!$A$50:$A$52</c:f>
              <c:strCache>
                <c:ptCount val="3"/>
                <c:pt idx="0">
                  <c:v>37. Our school is able to meet the requirements of students with exceptional needs (i.e. gifted, learning and/or physically challenged, limited  English proficiency, etc.)</c:v>
                </c:pt>
                <c:pt idx="1">
                  <c:v>38. I am pleased with the level of busing service my child receives.</c:v>
                </c:pt>
                <c:pt idx="2">
                  <c:v>39. Extra-curricular activities in our school offer equal opportunities to boys and girls.</c:v>
                </c:pt>
              </c:strCache>
            </c:strRef>
          </c:cat>
          <c:val>
            <c:numRef>
              <c:f>'Survey Response Averages'!$C$50:$C$52</c:f>
              <c:numCache>
                <c:formatCode>0.00</c:formatCode>
                <c:ptCount val="3"/>
                <c:pt idx="0">
                  <c:v>2.75</c:v>
                </c:pt>
                <c:pt idx="1">
                  <c:v>2.77</c:v>
                </c:pt>
                <c:pt idx="2">
                  <c:v>3.3</c:v>
                </c:pt>
              </c:numCache>
            </c:numRef>
          </c:val>
        </c:ser>
        <c:ser>
          <c:idx val="2"/>
          <c:order val="2"/>
          <c:tx>
            <c:strRef>
              <c:f>'Survey Response Averages'!$D$1</c:f>
              <c:strCache>
                <c:ptCount val="1"/>
                <c:pt idx="0">
                  <c:v>KUSD  High School Average Score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'Survey Response Averages'!$A$50:$A$52</c:f>
              <c:strCache>
                <c:ptCount val="3"/>
                <c:pt idx="0">
                  <c:v>37. Our school is able to meet the requirements of students with exceptional needs (i.e. gifted, learning and/or physically challenged, limited  English proficiency, etc.)</c:v>
                </c:pt>
                <c:pt idx="1">
                  <c:v>38. I am pleased with the level of busing service my child receives.</c:v>
                </c:pt>
                <c:pt idx="2">
                  <c:v>39. Extra-curricular activities in our school offer equal opportunities to boys and girls.</c:v>
                </c:pt>
              </c:strCache>
            </c:strRef>
          </c:cat>
          <c:val>
            <c:numRef>
              <c:f>'Survey Response Averages'!$D$50:$D$52</c:f>
              <c:numCache>
                <c:formatCode>0.00</c:formatCode>
                <c:ptCount val="3"/>
                <c:pt idx="0">
                  <c:v>3.0</c:v>
                </c:pt>
                <c:pt idx="1">
                  <c:v>2.84</c:v>
                </c:pt>
                <c:pt idx="2">
                  <c:v>3.49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1333864"/>
        <c:axId val="-2081328264"/>
      </c:barChart>
      <c:catAx>
        <c:axId val="-2081333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Question</a:t>
                </a:r>
              </a:p>
            </c:rich>
          </c:tx>
          <c:layout>
            <c:manualLayout>
              <c:xMode val="edge"/>
              <c:yMode val="edge"/>
              <c:x val="0.496098104793757"/>
              <c:y val="0.9443535188216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81328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1328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Average Score</a:t>
                </a:r>
              </a:p>
            </c:rich>
          </c:tx>
          <c:layout>
            <c:manualLayout>
              <c:xMode val="edge"/>
              <c:yMode val="edge"/>
              <c:x val="0.012263099219621"/>
              <c:y val="0.379705400981997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81333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165346921211396"/>
          <c:y val="0.0999938899097517"/>
          <c:w val="0.964569379967569"/>
          <c:h val="0.035302052055277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C45219-D7B0-4756-9EFB-FECF47A36B48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5C4B15-879D-4CD6-8EF5-D5296A67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7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561C-E47A-41D2-AD53-4E0EC573F3C4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E5BF-EEC7-49B1-8C33-2476477D9ACD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0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1A3C-D496-4A03-B91E-A3F9CCF25763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5094-3DFE-4A7D-BCC3-5060C1BE7A03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4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344D-CC70-47B3-9AB2-AD259D01DA9C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7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FF29-0C88-4E10-A3C3-05596C114F09}" type="datetime1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4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7C88-ED76-44A3-B42E-3C22F9C82393}" type="datetime1">
              <a:rPr lang="en-US" smtClean="0"/>
              <a:t>10/14/14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1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7E97-2275-4682-AECC-650DA4F6D198}" type="datetime1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4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BE26-4CB0-4008-8498-5E9E77807D6A}" type="datetime1">
              <a:rPr lang="en-US" smtClean="0"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7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C582-17AC-408B-BA00-0D1EC51F233C}" type="datetime1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5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1E6D-B093-4FFF-AD11-98E57FC8BC76}" type="datetime1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3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0E47D-8715-4307-9174-1C78A2263EEE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AED0-6D55-4FE3-B1B2-944F3F9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6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15.xml"/><Relationship Id="rId5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/>
          <a:lstStyle/>
          <a:p>
            <a:r>
              <a:rPr lang="en-US" dirty="0" smtClean="0"/>
              <a:t>HARBORSIDE ACADEMY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6576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School Profile/Credentialing Portfolio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94438"/>
            <a:ext cx="3100388" cy="255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0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220618"/>
              </p:ext>
            </p:extLst>
          </p:nvPr>
        </p:nvGraphicFramePr>
        <p:xfrm>
          <a:off x="76200" y="520290"/>
          <a:ext cx="8991600" cy="6261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6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353305"/>
              </p:ext>
            </p:extLst>
          </p:nvPr>
        </p:nvGraphicFramePr>
        <p:xfrm>
          <a:off x="152400" y="520290"/>
          <a:ext cx="8915400" cy="6185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2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44718"/>
              </p:ext>
            </p:extLst>
          </p:nvPr>
        </p:nvGraphicFramePr>
        <p:xfrm>
          <a:off x="76200" y="519112"/>
          <a:ext cx="8991600" cy="618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3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School &amp; Student Involvement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7"/>
          <a:stretch/>
        </p:blipFill>
        <p:spPr bwMode="auto">
          <a:xfrm>
            <a:off x="76201" y="400833"/>
            <a:ext cx="4572000" cy="633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8"/>
          <a:stretch/>
        </p:blipFill>
        <p:spPr bwMode="auto">
          <a:xfrm>
            <a:off x="4608535" y="400833"/>
            <a:ext cx="4491038" cy="554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45071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Harborside Charitable Donations 2013 - 2014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4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41914"/>
              </p:ext>
            </p:extLst>
          </p:nvPr>
        </p:nvGraphicFramePr>
        <p:xfrm>
          <a:off x="152400" y="1295400"/>
          <a:ext cx="8839200" cy="5181604"/>
        </p:xfrm>
        <a:graphic>
          <a:graphicData uri="http://schemas.openxmlformats.org/drawingml/2006/table">
            <a:tbl>
              <a:tblPr/>
              <a:tblGrid>
                <a:gridCol w="1504545"/>
                <a:gridCol w="1314855"/>
                <a:gridCol w="1952828"/>
                <a:gridCol w="1998223"/>
                <a:gridCol w="2068749"/>
              </a:tblGrid>
              <a:tr h="106921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Fall Enrollment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Pupils Participating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Participation 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Athletic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2010-11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Athletic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Athletic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2008-09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Athletic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2007-08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Athletic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51164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Harborside Student Participation in Extra/Co-Curricular Activities Per Year</a:t>
            </a: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1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7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218" y="910816"/>
            <a:ext cx="8001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60" b="1" u="sng" dirty="0"/>
              <a:t>Reported Scholarships Awarded to Harborside's Class of 2011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76205" y="1464677"/>
            <a:ext cx="19431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$1,027,115.00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95400" y="2209800"/>
            <a:ext cx="7239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60" b="1" u="sng" dirty="0"/>
              <a:t>Reported Scholarships Awarded to Harborside's Class of </a:t>
            </a:r>
            <a:r>
              <a:rPr lang="en-US" sz="2160" b="1" u="sng" dirty="0" smtClean="0"/>
              <a:t>2012</a:t>
            </a:r>
            <a:endParaRPr lang="en-US" sz="216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3609110" y="2971800"/>
            <a:ext cx="1910195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$783,800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74618" y="3588326"/>
            <a:ext cx="725978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160" b="1" u="sng" dirty="0">
                <a:solidFill>
                  <a:prstClr val="black"/>
                </a:solidFill>
              </a:rPr>
              <a:t>Reported Scholarships Awarded to Harborside's Class of </a:t>
            </a:r>
            <a:r>
              <a:rPr lang="en-US" sz="2160" b="1" u="sng" dirty="0" smtClean="0">
                <a:solidFill>
                  <a:prstClr val="black"/>
                </a:solidFill>
              </a:rPr>
              <a:t>2013</a:t>
            </a:r>
            <a:endParaRPr lang="en-US" sz="2160" b="1" u="sng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13534" y="4240813"/>
            <a:ext cx="1910195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$724,380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74618" y="4800600"/>
            <a:ext cx="725978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160" b="1" u="sng" dirty="0">
                <a:solidFill>
                  <a:prstClr val="black"/>
                </a:solidFill>
              </a:rPr>
              <a:t>Reported Scholarships Awarded to Harborside's Class of </a:t>
            </a:r>
            <a:r>
              <a:rPr lang="en-US" sz="2160" b="1" u="sng" dirty="0" smtClean="0">
                <a:solidFill>
                  <a:prstClr val="black"/>
                </a:solidFill>
              </a:rPr>
              <a:t>2014</a:t>
            </a:r>
            <a:endParaRPr lang="en-US" sz="2160" b="1" u="sng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13534" y="5502331"/>
            <a:ext cx="1910195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$850,000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8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18" y="304800"/>
            <a:ext cx="8229600" cy="411162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Index</a:t>
            </a:r>
            <a:endParaRPr lang="en-US" sz="2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6948" y="12954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Community Actions </a:t>
            </a:r>
            <a:endParaRPr lang="en-US" i="1" dirty="0"/>
          </a:p>
          <a:p>
            <a:endParaRPr lang="en-US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/>
              <a:t>Parent </a:t>
            </a:r>
            <a:r>
              <a:rPr lang="en-US" i="1" dirty="0"/>
              <a:t>Satisfaction Survey (</a:t>
            </a:r>
            <a:r>
              <a:rPr lang="en-US" i="1" dirty="0">
                <a:hlinkClick r:id="rId2" action="ppaction://hlinksldjump"/>
              </a:rPr>
              <a:t>pgs. </a:t>
            </a:r>
            <a:r>
              <a:rPr lang="en-US" i="1" dirty="0" smtClean="0">
                <a:hlinkClick r:id="rId2" action="ppaction://hlinksldjump"/>
              </a:rPr>
              <a:t>4 - 12</a:t>
            </a:r>
            <a:r>
              <a:rPr lang="en-US" i="1" dirty="0" smtClean="0"/>
              <a:t>)</a:t>
            </a:r>
          </a:p>
          <a:p>
            <a:endParaRPr lang="en-US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/>
              <a:t>Harborside </a:t>
            </a:r>
            <a:r>
              <a:rPr lang="en-US" i="1" dirty="0"/>
              <a:t>Charitable Donations (</a:t>
            </a:r>
            <a:r>
              <a:rPr lang="en-US" i="1" dirty="0" smtClean="0">
                <a:hlinkClick r:id="rId3" action="ppaction://hlinksldjump"/>
              </a:rPr>
              <a:t>pgs.14</a:t>
            </a:r>
            <a:r>
              <a:rPr lang="en-US" i="1" dirty="0" smtClean="0"/>
              <a:t>)  </a:t>
            </a:r>
          </a:p>
          <a:p>
            <a:r>
              <a:rPr lang="en-US" i="1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/>
              <a:t>Student </a:t>
            </a:r>
            <a:r>
              <a:rPr lang="en-US" i="1" dirty="0"/>
              <a:t>Involvement (</a:t>
            </a:r>
            <a:r>
              <a:rPr lang="en-US" i="1" dirty="0">
                <a:hlinkClick r:id="rId4" action="ppaction://hlinksldjump"/>
              </a:rPr>
              <a:t>pg. </a:t>
            </a:r>
            <a:r>
              <a:rPr lang="en-US" i="1" dirty="0" smtClean="0">
                <a:hlinkClick r:id="rId4" action="ppaction://hlinksldjump"/>
              </a:rPr>
              <a:t>15</a:t>
            </a:r>
            <a:r>
              <a:rPr lang="en-US" i="1" dirty="0" smtClean="0"/>
              <a:t>)</a:t>
            </a:r>
          </a:p>
          <a:p>
            <a:endParaRPr lang="en-US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/>
              <a:t>Student </a:t>
            </a:r>
            <a:r>
              <a:rPr lang="en-US" i="1" dirty="0"/>
              <a:t>Scholarships Earned (</a:t>
            </a:r>
            <a:r>
              <a:rPr lang="en-US" i="1" dirty="0">
                <a:hlinkClick r:id="rId5" action="ppaction://hlinksldjump"/>
              </a:rPr>
              <a:t>pg. </a:t>
            </a:r>
            <a:r>
              <a:rPr lang="en-US" i="1" dirty="0" smtClean="0">
                <a:hlinkClick r:id="rId5" action="ppaction://hlinksldjump"/>
              </a:rPr>
              <a:t>16 - 17</a:t>
            </a:r>
            <a:r>
              <a:rPr lang="en-US" i="1" dirty="0" smtClean="0"/>
              <a:t>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3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Actions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Parent Satisfaction</a:t>
            </a:r>
          </a:p>
          <a:p>
            <a:pPr lvl="0"/>
            <a:r>
              <a:rPr lang="en-US" dirty="0" smtClean="0"/>
              <a:t>	Surveys</a:t>
            </a:r>
          </a:p>
          <a:p>
            <a:pPr lvl="0"/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/>
              <a:t>School Involvement</a:t>
            </a:r>
          </a:p>
          <a:p>
            <a:pPr lvl="0"/>
            <a:r>
              <a:rPr lang="en-US" dirty="0" smtClean="0"/>
              <a:t>	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dirty="0" smtClean="0"/>
              <a:t>Recognition</a:t>
            </a:r>
            <a:endParaRPr lang="en-US" dirty="0" smtClean="0"/>
          </a:p>
          <a:p>
            <a:pPr lvl="0"/>
            <a:r>
              <a:rPr lang="en-US" dirty="0"/>
              <a:t>	</a:t>
            </a:r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Parent Satisfaction Survey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7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96009"/>
              </p:ext>
            </p:extLst>
          </p:nvPr>
        </p:nvGraphicFramePr>
        <p:xfrm>
          <a:off x="152400" y="838200"/>
          <a:ext cx="8763000" cy="598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614169"/>
              </p:ext>
            </p:extLst>
          </p:nvPr>
        </p:nvGraphicFramePr>
        <p:xfrm>
          <a:off x="304800" y="838200"/>
          <a:ext cx="8541774" cy="581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1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024706"/>
              </p:ext>
            </p:extLst>
          </p:nvPr>
        </p:nvGraphicFramePr>
        <p:xfrm>
          <a:off x="152400" y="520290"/>
          <a:ext cx="8690487" cy="6185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9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609150"/>
              </p:ext>
            </p:extLst>
          </p:nvPr>
        </p:nvGraphicFramePr>
        <p:xfrm>
          <a:off x="76200" y="523874"/>
          <a:ext cx="8766175" cy="618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5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08376"/>
              </p:ext>
            </p:extLst>
          </p:nvPr>
        </p:nvGraphicFramePr>
        <p:xfrm>
          <a:off x="152400" y="523874"/>
          <a:ext cx="8689975" cy="618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AED0-6D55-4FE3-B1B2-944F3F9001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3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87528</TotalTime>
  <Words>277</Words>
  <Application>Microsoft Macintosh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HARBORSIDE ACADEMY </vt:lpstr>
      <vt:lpstr>Index</vt:lpstr>
      <vt:lpstr>Community Actions</vt:lpstr>
      <vt:lpstr>Parent Satisfaction Survey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School &amp; Student Involvement</vt:lpstr>
      <vt:lpstr>PowerPoint Presentation</vt:lpstr>
      <vt:lpstr>PowerPoint Presentation</vt:lpstr>
      <vt:lpstr>Scholarships</vt:lpstr>
      <vt:lpstr>PowerPoint Presentation</vt:lpstr>
    </vt:vector>
  </TitlesOfParts>
  <Company>Kenosha Unified School District no. 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HARBORSIDE ACADEMY</dc:title>
  <dc:creator>Kelley Larkin</dc:creator>
  <cp:lastModifiedBy>Cindy Renaud</cp:lastModifiedBy>
  <cp:revision>424</cp:revision>
  <cp:lastPrinted>2014-10-09T18:05:54Z</cp:lastPrinted>
  <dcterms:created xsi:type="dcterms:W3CDTF">2013-04-22T01:36:38Z</dcterms:created>
  <dcterms:modified xsi:type="dcterms:W3CDTF">2014-10-14T20:24:02Z</dcterms:modified>
</cp:coreProperties>
</file>